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Manrope" pitchFamily="2" charset="0"/>
      <p:regular r:id="rId9"/>
      <p:bold r:id="rId10"/>
    </p:embeddedFont>
    <p:embeddedFont>
      <p:font typeface="Nunito Sans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111111"/>
    <a:srgbClr val="2034FF"/>
    <a:srgbClr val="1070FF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3741" autoAdjust="0"/>
  </p:normalViewPr>
  <p:slideViewPr>
    <p:cSldViewPr snapToGrid="0" showGuides="1">
      <p:cViewPr varScale="1">
        <p:scale>
          <a:sx n="62" d="100"/>
          <a:sy n="62" d="100"/>
        </p:scale>
        <p:origin x="1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6E10-EB54-EAA3-7FCA-69321A2B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anrop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99C80-07D6-6FBE-5F6D-2C4FECF94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634C5-F47F-434E-53D2-F6E03575FE79}"/>
              </a:ext>
            </a:extLst>
          </p:cNvPr>
          <p:cNvSpPr txBox="1"/>
          <p:nvPr userDrawn="1"/>
        </p:nvSpPr>
        <p:spPr>
          <a:xfrm>
            <a:off x="4096895" y="6495393"/>
            <a:ext cx="3998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rPr>
              <a:t>KEMENTERIAN KEHUTANAN REPUBLIK INDONESIA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6A571-C733-F924-67E2-CAEAC3B41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53" y="312720"/>
            <a:ext cx="2967912" cy="9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3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C74B-68FB-C14B-D32F-416672FF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68A07-E245-A2E8-443B-A9651649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FB47F-F17C-839A-7B06-E5EB86A0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8446-9E7D-09DC-5C15-B765EEE0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5FFB6-E14B-F0EE-4B6B-D5A65509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7FFA3-7163-4419-A4BE-0343C3FF1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90903-C115-1338-BC20-2C617A49D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BF8E-01F5-4315-3B19-81A61A45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2E042-7EA4-699B-B92F-C38135A6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B6E8-B837-C071-5DDD-0F50790E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14A8-A6DF-5D07-0619-EE5A184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5CC7-ECED-BC90-DD32-C0D1952B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38675-86C9-3321-72DF-5A35399E3902}"/>
              </a:ext>
            </a:extLst>
          </p:cNvPr>
          <p:cNvSpPr txBox="1"/>
          <p:nvPr userDrawn="1"/>
        </p:nvSpPr>
        <p:spPr>
          <a:xfrm>
            <a:off x="4096895" y="6495393"/>
            <a:ext cx="3998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rPr>
              <a:t>KEMENTERIAN KEHUTANAN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9992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DE3A-F339-445A-1006-EDF1A18E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20417-7B24-B2CF-85A3-9258EEA2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5B8FA-5720-5A05-0127-A7F02BC6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7676-E94D-164C-1CAE-20E9C134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FFE5-A3CD-666E-73A1-2C1EE3E2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A6E9-C8DC-9CFC-0F5D-1AB18483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EAC3-C443-50F9-4208-7BB4260A4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97069-9066-48C5-9CE2-73CE955D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09F68-BC99-26E8-48B4-30F2A432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758BD-58EB-ABE1-8655-AC7EE7AD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4F4B-2970-3284-9451-8B4360E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64B6-C5EB-DB4B-007D-2798C8B3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17270-9F35-A254-DCC0-60D7C1A1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353FF-6EB4-0A46-8150-21986A00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D1F18-F5A7-648A-FBCD-DA4632C94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4FBC7-96CD-EABF-26CE-59DB92C9F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A4991-2D04-FE19-321D-5CD07F14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25529-02AE-5E93-1D05-B32672BC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D08AF-F4F9-66A1-3F36-27F094C7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C36D-B16F-2F9D-AD78-FA63FBFD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7C622-956D-415D-F7E8-C06E393F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7CE62-1B62-5FF1-AC65-B3C0D347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C2043-962F-DEB9-0B11-D1ED1A3A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855E3-DAC2-ED59-3A9E-C035C38F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00CF4-DBB2-E06C-A721-AEE1D092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6C11-77C4-D060-A294-9325A2D8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9F94-EB86-0CB1-0D5F-10FDBECB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27C9-1441-A4C5-8277-734C9824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BA8BE-D8E3-DCCE-F2FE-698749AFB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924E7-1516-7643-6ED7-E94EEBFD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1B21F-2FCC-E8F9-69F9-108052B6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44391-2BD2-3B74-3113-442A3B4F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9A1E-3B64-E85E-3416-D61A584F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38255-DA22-0C90-B89F-1CD2D7562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11E66-4BD3-ED8B-E5D4-6F1B40A94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31EBA-6D5A-C0D1-C324-0C264D27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D8650-8C30-4E39-91D8-1FAD2D49D37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5F2E3-EE51-C026-2D52-A4FEB53E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8C0B-3EA6-0244-FDE9-F2F220CF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53FA6-662C-499A-98B8-DB6758A4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B04A2-DF38-5564-609B-577E13B0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4D49A-EB2D-32A5-A1F1-FBEEC79B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3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oadio.id/logo-indonesia-folu-net-sink-203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planner.id/motion-graphic-assets-indonesias-folu-net-sink-20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4794-F0F1-3604-3C0B-C76848E1F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987" y="2334891"/>
            <a:ext cx="8142514" cy="1827666"/>
          </a:xfrm>
        </p:spPr>
        <p:txBody>
          <a:bodyPr anchor="ctr" anchorCtr="0"/>
          <a:lstStyle/>
          <a:p>
            <a:r>
              <a:rPr lang="en-US" b="1" dirty="0">
                <a:solidFill>
                  <a:srgbClr val="111111"/>
                </a:solidFill>
              </a:rPr>
              <a:t>INDONESIA’s </a:t>
            </a:r>
            <a:br>
              <a:rPr lang="en-US" b="1" dirty="0">
                <a:solidFill>
                  <a:srgbClr val="111111"/>
                </a:solidFill>
              </a:rPr>
            </a:br>
            <a:r>
              <a:rPr lang="en-US" b="1" dirty="0">
                <a:solidFill>
                  <a:srgbClr val="111111"/>
                </a:solidFill>
              </a:rPr>
              <a:t>FOLU NET SINK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94EDB-CE63-2422-2D6D-9BB1E8612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990" y="4040691"/>
            <a:ext cx="9476509" cy="1121373"/>
          </a:xfrm>
        </p:spPr>
        <p:txBody>
          <a:bodyPr anchor="ctr" anchorCtr="0">
            <a:normAutofit/>
          </a:bodyPr>
          <a:lstStyle/>
          <a:p>
            <a:r>
              <a:rPr lang="en-US" sz="5100" dirty="0" err="1">
                <a:solidFill>
                  <a:srgbClr val="2034FF"/>
                </a:solidFill>
              </a:rPr>
              <a:t>Pedoman</a:t>
            </a:r>
            <a:r>
              <a:rPr lang="en-US" sz="5100" dirty="0">
                <a:solidFill>
                  <a:srgbClr val="2034FF"/>
                </a:solidFill>
              </a:rPr>
              <a:t> </a:t>
            </a:r>
            <a:r>
              <a:rPr lang="en-US" sz="5100" dirty="0" err="1">
                <a:solidFill>
                  <a:srgbClr val="2034FF"/>
                </a:solidFill>
              </a:rPr>
              <a:t>Identitas</a:t>
            </a:r>
            <a:r>
              <a:rPr lang="en-US" sz="5100" dirty="0">
                <a:solidFill>
                  <a:srgbClr val="2034FF"/>
                </a:solidFill>
              </a:rPr>
              <a:t> Visual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D9810-DE1C-BD08-57BE-F539500B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3" y="325517"/>
            <a:ext cx="1213285" cy="13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061321-5428-1346-1969-D92004E140D1}"/>
              </a:ext>
            </a:extLst>
          </p:cNvPr>
          <p:cNvSpPr txBox="1"/>
          <p:nvPr/>
        </p:nvSpPr>
        <p:spPr>
          <a:xfrm>
            <a:off x="1364887" y="3543300"/>
            <a:ext cx="458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Pedoman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identitas</a:t>
            </a:r>
            <a:r>
              <a:rPr lang="en-US" dirty="0">
                <a:solidFill>
                  <a:srgbClr val="111111"/>
                </a:solidFill>
              </a:rPr>
              <a:t> visual </a:t>
            </a:r>
            <a:r>
              <a:rPr lang="en-US" i="1" dirty="0">
                <a:solidFill>
                  <a:srgbClr val="111111"/>
                </a:solidFill>
              </a:rPr>
              <a:t>Indonesia’s </a:t>
            </a:r>
            <a:r>
              <a:rPr lang="en-US" i="1" dirty="0" err="1">
                <a:solidFill>
                  <a:srgbClr val="111111"/>
                </a:solidFill>
              </a:rPr>
              <a:t>FoLu</a:t>
            </a:r>
            <a:r>
              <a:rPr lang="en-US" i="1" dirty="0">
                <a:solidFill>
                  <a:srgbClr val="111111"/>
                </a:solidFill>
              </a:rPr>
              <a:t> Net Sink 2030</a:t>
            </a:r>
            <a:r>
              <a:rPr lang="en-US" dirty="0">
                <a:solidFill>
                  <a:srgbClr val="111111"/>
                </a:solidFill>
              </a:rPr>
              <a:t> dibuat untuk </a:t>
            </a:r>
            <a:r>
              <a:rPr lang="en-US" dirty="0" err="1">
                <a:solidFill>
                  <a:srgbClr val="111111"/>
                </a:solidFill>
              </a:rPr>
              <a:t>menjaga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konsistensi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i="1" dirty="0">
                <a:solidFill>
                  <a:srgbClr val="111111"/>
                </a:solidFill>
              </a:rPr>
              <a:t>branding</a:t>
            </a:r>
            <a:r>
              <a:rPr lang="en-US" dirty="0">
                <a:solidFill>
                  <a:srgbClr val="111111"/>
                </a:solidFill>
              </a:rPr>
              <a:t> pada media cetak dan digital.</a:t>
            </a:r>
          </a:p>
          <a:p>
            <a:endParaRPr lang="en-US" dirty="0">
              <a:solidFill>
                <a:srgbClr val="111111"/>
              </a:solidFill>
            </a:endParaRPr>
          </a:p>
          <a:p>
            <a:r>
              <a:rPr lang="en-US" dirty="0" err="1">
                <a:solidFill>
                  <a:srgbClr val="111111"/>
                </a:solidFill>
              </a:rPr>
              <a:t>Pemilihan</a:t>
            </a:r>
            <a:r>
              <a:rPr lang="en-US" dirty="0">
                <a:solidFill>
                  <a:srgbClr val="111111"/>
                </a:solidFill>
              </a:rPr>
              <a:t> jenis </a:t>
            </a:r>
            <a:r>
              <a:rPr lang="en-US" i="1" dirty="0">
                <a:solidFill>
                  <a:srgbClr val="111111"/>
                </a:solidFill>
              </a:rPr>
              <a:t>font</a:t>
            </a:r>
            <a:r>
              <a:rPr lang="en-US" dirty="0">
                <a:solidFill>
                  <a:srgbClr val="111111"/>
                </a:solidFill>
              </a:rPr>
              <a:t> dan warna </a:t>
            </a:r>
            <a:r>
              <a:rPr lang="en-US" dirty="0" err="1">
                <a:solidFill>
                  <a:srgbClr val="111111"/>
                </a:solidFill>
              </a:rPr>
              <a:t>merupakan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penyempurnaan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desain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terdahulu</a:t>
            </a:r>
            <a:r>
              <a:rPr lang="en-US" dirty="0">
                <a:solidFill>
                  <a:srgbClr val="11111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975DE-1F5C-C469-3891-967303F5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76" y="1320294"/>
            <a:ext cx="3724179" cy="117936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A9CA56-E94A-33AD-019C-01D9B4FC6D62}"/>
              </a:ext>
            </a:extLst>
          </p:cNvPr>
          <p:cNvCxnSpPr/>
          <p:nvPr/>
        </p:nvCxnSpPr>
        <p:spPr>
          <a:xfrm>
            <a:off x="5953991" y="1909978"/>
            <a:ext cx="1163782" cy="0"/>
          </a:xfrm>
          <a:prstGeom prst="straightConnector1">
            <a:avLst/>
          </a:prstGeom>
          <a:ln>
            <a:solidFill>
              <a:srgbClr val="203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78AE638-C8E7-AABB-ABBE-F5CD7087A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36733" r="4477" b="35085"/>
          <a:stretch/>
        </p:blipFill>
        <p:spPr>
          <a:xfrm>
            <a:off x="1364887" y="1315309"/>
            <a:ext cx="4364183" cy="13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17E5-526F-F557-00E8-E407A084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626383"/>
            <a:ext cx="2514601" cy="799646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en-US" sz="45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solidFill>
                  <a:srgbClr val="1B1464"/>
                </a:solidFill>
              </a:rPr>
              <a:t>Huruf</a:t>
            </a:r>
            <a:endParaRPr lang="en-US" sz="4500" b="1" dirty="0">
              <a:solidFill>
                <a:srgbClr val="1B146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ADF2-2E46-21DA-5E25-0ED413FE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82" y="3429000"/>
            <a:ext cx="5965373" cy="1415143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111111"/>
                </a:solidFill>
              </a:rPr>
              <a:t>Manrope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CB118D-AF01-28FB-59AD-98C6C23059D1}"/>
              </a:ext>
            </a:extLst>
          </p:cNvPr>
          <p:cNvSpPr txBox="1">
            <a:spLocks/>
          </p:cNvSpPr>
          <p:nvPr/>
        </p:nvSpPr>
        <p:spPr>
          <a:xfrm>
            <a:off x="1287482" y="2065963"/>
            <a:ext cx="5965373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111111"/>
                </a:solidFill>
              </a:rPr>
              <a:t>Manrope</a:t>
            </a:r>
          </a:p>
        </p:txBody>
      </p:sp>
    </p:spTree>
    <p:extLst>
      <p:ext uri="{BB962C8B-B14F-4D97-AF65-F5344CB8AC3E}">
        <p14:creationId xmlns:p14="http://schemas.microsoft.com/office/powerpoint/2010/main" val="29332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8AF6-141A-14BF-3361-BC8DF723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18" y="387175"/>
            <a:ext cx="2985554" cy="90837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en-US" sz="45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solidFill>
                  <a:srgbClr val="1B1464"/>
                </a:solidFill>
              </a:rPr>
              <a:t>Warna</a:t>
            </a:r>
            <a:endParaRPr lang="en-US" sz="4500" b="1" dirty="0">
              <a:solidFill>
                <a:srgbClr val="1B1464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38BDA2-3595-4DD6-E1BA-625CAB6F22B2}"/>
              </a:ext>
            </a:extLst>
          </p:cNvPr>
          <p:cNvGrpSpPr/>
          <p:nvPr/>
        </p:nvGrpSpPr>
        <p:grpSpPr>
          <a:xfrm>
            <a:off x="7189079" y="1624238"/>
            <a:ext cx="2636520" cy="1887144"/>
            <a:chOff x="6194807" y="3479548"/>
            <a:chExt cx="2636520" cy="1887144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D24CB5A7-E6EA-70D7-10CF-0F9B8EF00316}"/>
                </a:ext>
              </a:extLst>
            </p:cNvPr>
            <p:cNvSpPr txBox="1">
              <a:spLocks/>
            </p:cNvSpPr>
            <p:nvPr/>
          </p:nvSpPr>
          <p:spPr>
            <a:xfrm>
              <a:off x="6194807" y="3479548"/>
              <a:ext cx="2636520" cy="5953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100" b="1" dirty="0" err="1"/>
                <a:t>Gradasi</a:t>
              </a:r>
              <a:r>
                <a:rPr lang="en-US" sz="2100" b="1" dirty="0"/>
                <a:t>: Blue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2F34C742-F78C-07EA-7CB6-CBD44A028DE6}"/>
                </a:ext>
              </a:extLst>
            </p:cNvPr>
            <p:cNvSpPr txBox="1">
              <a:spLocks/>
            </p:cNvSpPr>
            <p:nvPr/>
          </p:nvSpPr>
          <p:spPr>
            <a:xfrm>
              <a:off x="7045959" y="4089944"/>
              <a:ext cx="1610360" cy="54649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#1070FF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2ACA05-FB4B-9DC2-A6A1-BEE26D5414E1}"/>
                </a:ext>
              </a:extLst>
            </p:cNvPr>
            <p:cNvSpPr/>
            <p:nvPr/>
          </p:nvSpPr>
          <p:spPr>
            <a:xfrm>
              <a:off x="6281895" y="4041129"/>
              <a:ext cx="595312" cy="595312"/>
            </a:xfrm>
            <a:prstGeom prst="rect">
              <a:avLst/>
            </a:prstGeom>
            <a:solidFill>
              <a:srgbClr val="107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C4BD6CE-C1A5-435B-84B2-9035D28F9307}"/>
                </a:ext>
              </a:extLst>
            </p:cNvPr>
            <p:cNvSpPr txBox="1">
              <a:spLocks/>
            </p:cNvSpPr>
            <p:nvPr/>
          </p:nvSpPr>
          <p:spPr>
            <a:xfrm>
              <a:off x="7045959" y="4820195"/>
              <a:ext cx="1610360" cy="54649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#2034FF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E1EA31-4968-BD37-C4AF-16A96DBE4894}"/>
                </a:ext>
              </a:extLst>
            </p:cNvPr>
            <p:cNvSpPr/>
            <p:nvPr/>
          </p:nvSpPr>
          <p:spPr>
            <a:xfrm>
              <a:off x="6281895" y="4771380"/>
              <a:ext cx="595312" cy="595312"/>
            </a:xfrm>
            <a:prstGeom prst="rect">
              <a:avLst/>
            </a:prstGeom>
            <a:solidFill>
              <a:srgbClr val="203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8FEED8A-7156-663E-2E0D-F033DA45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2" y="2190805"/>
            <a:ext cx="4402471" cy="24763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F60875-42AD-8CA4-5901-DB8517A6E701}"/>
              </a:ext>
            </a:extLst>
          </p:cNvPr>
          <p:cNvGrpSpPr/>
          <p:nvPr/>
        </p:nvGrpSpPr>
        <p:grpSpPr>
          <a:xfrm>
            <a:off x="7189079" y="3682211"/>
            <a:ext cx="2636520" cy="1193998"/>
            <a:chOff x="6194807" y="3479548"/>
            <a:chExt cx="2636520" cy="1193998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A662BC4-6D0F-9961-CB32-B3BE95F5154C}"/>
                </a:ext>
              </a:extLst>
            </p:cNvPr>
            <p:cNvSpPr txBox="1">
              <a:spLocks/>
            </p:cNvSpPr>
            <p:nvPr/>
          </p:nvSpPr>
          <p:spPr>
            <a:xfrm>
              <a:off x="6194807" y="3479548"/>
              <a:ext cx="2636520" cy="5953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100" b="1" dirty="0" err="1"/>
                <a:t>Sekunder</a:t>
              </a:r>
              <a:r>
                <a:rPr lang="en-US" sz="2100" b="1" dirty="0"/>
                <a:t>: Putih</a:t>
              </a: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49858967-60E0-529D-82E7-ED0465AD6DA5}"/>
                </a:ext>
              </a:extLst>
            </p:cNvPr>
            <p:cNvSpPr txBox="1">
              <a:spLocks/>
            </p:cNvSpPr>
            <p:nvPr/>
          </p:nvSpPr>
          <p:spPr>
            <a:xfrm>
              <a:off x="7045959" y="4127049"/>
              <a:ext cx="1610360" cy="54649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#F2F2F2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268457-6F5E-73FC-EA79-A1013A7B4E2D}"/>
                </a:ext>
              </a:extLst>
            </p:cNvPr>
            <p:cNvSpPr/>
            <p:nvPr/>
          </p:nvSpPr>
          <p:spPr>
            <a:xfrm>
              <a:off x="6281895" y="4078234"/>
              <a:ext cx="595312" cy="5953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A63555-957B-8505-5E47-E2A927E6C7B1}"/>
              </a:ext>
            </a:extLst>
          </p:cNvPr>
          <p:cNvGrpSpPr/>
          <p:nvPr/>
        </p:nvGrpSpPr>
        <p:grpSpPr>
          <a:xfrm>
            <a:off x="7189079" y="387175"/>
            <a:ext cx="2636520" cy="1141810"/>
            <a:chOff x="6194807" y="3479548"/>
            <a:chExt cx="2636520" cy="1141810"/>
          </a:xfrm>
        </p:grpSpPr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1F22A257-72AE-C48E-9DAE-F2D2F12AC3A3}"/>
                </a:ext>
              </a:extLst>
            </p:cNvPr>
            <p:cNvSpPr txBox="1">
              <a:spLocks/>
            </p:cNvSpPr>
            <p:nvPr/>
          </p:nvSpPr>
          <p:spPr>
            <a:xfrm>
              <a:off x="6194807" y="3479548"/>
              <a:ext cx="2636520" cy="5953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500" b="1" dirty="0"/>
                <a:t>Primer: Dark Blue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D8650B6C-7EF5-8305-268B-D76C8BEC06AF}"/>
                </a:ext>
              </a:extLst>
            </p:cNvPr>
            <p:cNvSpPr txBox="1">
              <a:spLocks/>
            </p:cNvSpPr>
            <p:nvPr/>
          </p:nvSpPr>
          <p:spPr>
            <a:xfrm>
              <a:off x="7045959" y="4074861"/>
              <a:ext cx="1610360" cy="54649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# 1B1464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5C5AAD-B60A-6760-7B15-CD8F310EF0E0}"/>
                </a:ext>
              </a:extLst>
            </p:cNvPr>
            <p:cNvSpPr/>
            <p:nvPr/>
          </p:nvSpPr>
          <p:spPr>
            <a:xfrm>
              <a:off x="6281895" y="4026046"/>
              <a:ext cx="595312" cy="595312"/>
            </a:xfrm>
            <a:prstGeom prst="rect">
              <a:avLst/>
            </a:prstGeom>
            <a:solidFill>
              <a:srgbClr val="1B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F897B-7C3F-1B57-0B0D-A314C3F3475B}"/>
              </a:ext>
            </a:extLst>
          </p:cNvPr>
          <p:cNvGrpSpPr/>
          <p:nvPr/>
        </p:nvGrpSpPr>
        <p:grpSpPr>
          <a:xfrm>
            <a:off x="7189079" y="5107415"/>
            <a:ext cx="2636520" cy="1216055"/>
            <a:chOff x="6194807" y="3479548"/>
            <a:chExt cx="2636520" cy="1216055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311F9E6-6E56-15B4-E85A-978BC6C4763F}"/>
                </a:ext>
              </a:extLst>
            </p:cNvPr>
            <p:cNvSpPr txBox="1">
              <a:spLocks/>
            </p:cNvSpPr>
            <p:nvPr/>
          </p:nvSpPr>
          <p:spPr>
            <a:xfrm>
              <a:off x="6194807" y="3479548"/>
              <a:ext cx="2636520" cy="5953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anrope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100" b="1" dirty="0" err="1"/>
                <a:t>Sekunder</a:t>
              </a:r>
              <a:r>
                <a:rPr lang="en-US" sz="2100" b="1" dirty="0"/>
                <a:t>: Black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8B236DE-913C-F797-B394-B35640F20A3B}"/>
                </a:ext>
              </a:extLst>
            </p:cNvPr>
            <p:cNvSpPr txBox="1">
              <a:spLocks/>
            </p:cNvSpPr>
            <p:nvPr/>
          </p:nvSpPr>
          <p:spPr>
            <a:xfrm>
              <a:off x="7045959" y="4149106"/>
              <a:ext cx="1610360" cy="54649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#111111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C752D5-CD67-5202-64B1-A0D43E85D708}"/>
                </a:ext>
              </a:extLst>
            </p:cNvPr>
            <p:cNvSpPr/>
            <p:nvPr/>
          </p:nvSpPr>
          <p:spPr>
            <a:xfrm>
              <a:off x="6281895" y="4100291"/>
              <a:ext cx="595312" cy="595312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52E443-699E-F4E2-D071-DA4A995C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63" y="387174"/>
            <a:ext cx="2354182" cy="98442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en-US" sz="45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500" b="1" dirty="0">
                <a:solidFill>
                  <a:srgbClr val="1B1464"/>
                </a:solidFill>
              </a:rPr>
              <a:t>Logo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CFBF34-3759-8FC6-BF15-600E00A722E4}"/>
              </a:ext>
            </a:extLst>
          </p:cNvPr>
          <p:cNvGrpSpPr/>
          <p:nvPr/>
        </p:nvGrpSpPr>
        <p:grpSpPr>
          <a:xfrm>
            <a:off x="7980318" y="4655780"/>
            <a:ext cx="3325249" cy="621619"/>
            <a:chOff x="8414658" y="5330353"/>
            <a:chExt cx="3325249" cy="621619"/>
          </a:xfrm>
        </p:grpSpPr>
        <p:sp>
          <p:nvSpPr>
            <p:cNvPr id="16" name="Rectangle 15">
              <a:hlinkClick r:id="rId2"/>
              <a:extLst>
                <a:ext uri="{FF2B5EF4-FFF2-40B4-BE49-F238E27FC236}">
                  <a16:creationId xmlns:a16="http://schemas.microsoft.com/office/drawing/2014/main" id="{C64F23E8-F841-B05D-83CF-F617777D0F57}"/>
                </a:ext>
              </a:extLst>
            </p:cNvPr>
            <p:cNvSpPr/>
            <p:nvPr/>
          </p:nvSpPr>
          <p:spPr>
            <a:xfrm>
              <a:off x="8414658" y="5370277"/>
              <a:ext cx="3325249" cy="541772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alpha val="57000"/>
                </a:schemeClr>
              </a:solidFill>
            </a:ln>
            <a:effectLst>
              <a:outerShdw blurRad="254000" dist="317500" dir="3840000" sx="98000" sy="98000" algn="tl" rotWithShape="0">
                <a:srgbClr val="1070F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9EB41C-225C-4DCE-8190-A6641FB2B058}"/>
                </a:ext>
              </a:extLst>
            </p:cNvPr>
            <p:cNvGrpSpPr/>
            <p:nvPr/>
          </p:nvGrpSpPr>
          <p:grpSpPr>
            <a:xfrm>
              <a:off x="8712484" y="5330353"/>
              <a:ext cx="2994765" cy="621619"/>
              <a:chOff x="8712484" y="5330353"/>
              <a:chExt cx="2994765" cy="621619"/>
            </a:xfrm>
          </p:grpSpPr>
          <p:sp>
            <p:nvSpPr>
              <p:cNvPr id="13" name="Subtitle 2">
                <a:hlinkClick r:id="rId2"/>
                <a:extLst>
                  <a:ext uri="{FF2B5EF4-FFF2-40B4-BE49-F238E27FC236}">
                    <a16:creationId xmlns:a16="http://schemas.microsoft.com/office/drawing/2014/main" id="{68370DD3-0D64-763C-6204-C9A92A722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54521" y="5330353"/>
                <a:ext cx="2752728" cy="6216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>
                    <a:solidFill>
                      <a:srgbClr val="1B1464"/>
                    </a:solidFill>
                  </a:rPr>
                  <a:t>Tap</a:t>
                </a:r>
                <a:r>
                  <a:rPr lang="en-US" sz="1600" dirty="0">
                    <a:solidFill>
                      <a:srgbClr val="1B1464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1B1464"/>
                    </a:solidFill>
                  </a:rPr>
                  <a:t>unduh</a:t>
                </a:r>
                <a:r>
                  <a:rPr lang="en-US" sz="1600" dirty="0">
                    <a:solidFill>
                      <a:srgbClr val="1B1464"/>
                    </a:solidFill>
                  </a:rPr>
                  <a:t> master </a:t>
                </a:r>
                <a:r>
                  <a:rPr lang="en-US" sz="1600" dirty="0" err="1">
                    <a:solidFill>
                      <a:srgbClr val="1B1464"/>
                    </a:solidFill>
                  </a:rPr>
                  <a:t>desain</a:t>
                </a:r>
                <a:endParaRPr lang="en-US" sz="1600" dirty="0">
                  <a:solidFill>
                    <a:srgbClr val="1B1464"/>
                  </a:solidFill>
                </a:endParaRPr>
              </a:p>
            </p:txBody>
          </p:sp>
          <p:sp>
            <p:nvSpPr>
              <p:cNvPr id="14" name="Arrow: Down 13">
                <a:hlinkClick r:id="rId2"/>
                <a:extLst>
                  <a:ext uri="{FF2B5EF4-FFF2-40B4-BE49-F238E27FC236}">
                    <a16:creationId xmlns:a16="http://schemas.microsoft.com/office/drawing/2014/main" id="{4186D073-C27A-3937-D02A-EC53302379E2}"/>
                  </a:ext>
                </a:extLst>
              </p:cNvPr>
              <p:cNvSpPr/>
              <p:nvPr/>
            </p:nvSpPr>
            <p:spPr>
              <a:xfrm>
                <a:off x="8712484" y="5507183"/>
                <a:ext cx="242037" cy="267960"/>
              </a:xfrm>
              <a:prstGeom prst="downArrow">
                <a:avLst/>
              </a:prstGeom>
              <a:solidFill>
                <a:srgbClr val="203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4A415-9C12-540E-3EF1-285525C45087}"/>
              </a:ext>
            </a:extLst>
          </p:cNvPr>
          <p:cNvGrpSpPr/>
          <p:nvPr/>
        </p:nvGrpSpPr>
        <p:grpSpPr>
          <a:xfrm>
            <a:off x="1238465" y="4109829"/>
            <a:ext cx="1948081" cy="1029895"/>
            <a:chOff x="6925756" y="2336759"/>
            <a:chExt cx="1948081" cy="1029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3B5764-7E1D-286A-4DBA-2F068031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084" y="2336759"/>
              <a:ext cx="1850753" cy="586094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AD37D53-B094-3711-AEB7-FC3C9E9E8B6E}"/>
                </a:ext>
              </a:extLst>
            </p:cNvPr>
            <p:cNvSpPr txBox="1">
              <a:spLocks/>
            </p:cNvSpPr>
            <p:nvPr/>
          </p:nvSpPr>
          <p:spPr>
            <a:xfrm>
              <a:off x="6925756" y="3020387"/>
              <a:ext cx="1283162" cy="34626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/>
                <a:t>Black #111111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004F6F-0C9A-678A-4C95-4E9D41F0FA91}"/>
              </a:ext>
            </a:extLst>
          </p:cNvPr>
          <p:cNvGrpSpPr/>
          <p:nvPr/>
        </p:nvGrpSpPr>
        <p:grpSpPr>
          <a:xfrm>
            <a:off x="1238465" y="1811444"/>
            <a:ext cx="4726483" cy="1930441"/>
            <a:chOff x="1238465" y="2336759"/>
            <a:chExt cx="4726483" cy="19304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08BCF0-ADA3-7784-F7FD-84E76468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202" y="2336759"/>
              <a:ext cx="4610746" cy="1460126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43C9EA7-9113-8772-7291-9AED219425F8}"/>
                </a:ext>
              </a:extLst>
            </p:cNvPr>
            <p:cNvSpPr txBox="1">
              <a:spLocks/>
            </p:cNvSpPr>
            <p:nvPr/>
          </p:nvSpPr>
          <p:spPr>
            <a:xfrm>
              <a:off x="1238465" y="3920933"/>
              <a:ext cx="1283162" cy="34626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/>
                <a:t>Full color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FB6889-E2E1-FFE8-8786-17825F42EE19}"/>
              </a:ext>
            </a:extLst>
          </p:cNvPr>
          <p:cNvGrpSpPr/>
          <p:nvPr/>
        </p:nvGrpSpPr>
        <p:grpSpPr>
          <a:xfrm>
            <a:off x="3419175" y="4008456"/>
            <a:ext cx="2545773" cy="1131268"/>
            <a:chOff x="6837218" y="3366654"/>
            <a:chExt cx="2545773" cy="113126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790D95-35F9-CADD-AE5A-BCC8D078F939}"/>
                </a:ext>
              </a:extLst>
            </p:cNvPr>
            <p:cNvSpPr/>
            <p:nvPr/>
          </p:nvSpPr>
          <p:spPr>
            <a:xfrm>
              <a:off x="6837218" y="3366654"/>
              <a:ext cx="2545773" cy="1131268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7ACDFF-D432-DDAB-340B-A992CEF3C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731" y="3503560"/>
              <a:ext cx="1850753" cy="587389"/>
            </a:xfrm>
            <a:prstGeom prst="rect">
              <a:avLst/>
            </a:prstGeom>
          </p:spPr>
        </p:pic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06D38E2-52AD-BFF1-64CA-245FF1F5B6B0}"/>
                </a:ext>
              </a:extLst>
            </p:cNvPr>
            <p:cNvSpPr txBox="1">
              <a:spLocks/>
            </p:cNvSpPr>
            <p:nvPr/>
          </p:nvSpPr>
          <p:spPr>
            <a:xfrm>
              <a:off x="7102403" y="4151655"/>
              <a:ext cx="1283162" cy="34626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anrope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F2F2F2"/>
                  </a:solidFill>
                </a:rPr>
                <a:t>White #F2F2F2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3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52E443-699E-F4E2-D071-DA4A995C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17" y="387175"/>
            <a:ext cx="3323011" cy="77759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45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500" b="1" dirty="0">
                <a:solidFill>
                  <a:srgbClr val="1B1464"/>
                </a:solidFill>
              </a:rPr>
              <a:t>Bumper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098D3-103F-1E9E-230B-F683ECACD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550192"/>
            <a:ext cx="6570983" cy="3696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B6F3D2-B48A-F1B1-EEB0-14FF2953991C}"/>
              </a:ext>
            </a:extLst>
          </p:cNvPr>
          <p:cNvGrpSpPr/>
          <p:nvPr/>
        </p:nvGrpSpPr>
        <p:grpSpPr>
          <a:xfrm>
            <a:off x="8094618" y="4697488"/>
            <a:ext cx="3325249" cy="621619"/>
            <a:chOff x="8414658" y="5330353"/>
            <a:chExt cx="3325249" cy="621619"/>
          </a:xfrm>
        </p:grpSpPr>
        <p:sp>
          <p:nvSpPr>
            <p:cNvPr id="10" name="Rectangle 9">
              <a:hlinkClick r:id="rId3"/>
              <a:extLst>
                <a:ext uri="{FF2B5EF4-FFF2-40B4-BE49-F238E27FC236}">
                  <a16:creationId xmlns:a16="http://schemas.microsoft.com/office/drawing/2014/main" id="{0D258781-0698-D5A2-0F8E-81A359354DB7}"/>
                </a:ext>
              </a:extLst>
            </p:cNvPr>
            <p:cNvSpPr/>
            <p:nvPr/>
          </p:nvSpPr>
          <p:spPr>
            <a:xfrm>
              <a:off x="8414658" y="5370277"/>
              <a:ext cx="3325249" cy="541772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alpha val="57000"/>
                </a:schemeClr>
              </a:solidFill>
            </a:ln>
            <a:effectLst>
              <a:outerShdw blurRad="254000" dist="317500" dir="3840000" sx="98000" sy="98000" algn="tl" rotWithShape="0">
                <a:srgbClr val="1070FF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0AE6B3-91F3-434B-152C-B1DF229263A6}"/>
                </a:ext>
              </a:extLst>
            </p:cNvPr>
            <p:cNvGrpSpPr/>
            <p:nvPr/>
          </p:nvGrpSpPr>
          <p:grpSpPr>
            <a:xfrm>
              <a:off x="8712484" y="5330353"/>
              <a:ext cx="2994765" cy="621619"/>
              <a:chOff x="8712484" y="5330353"/>
              <a:chExt cx="2994765" cy="621619"/>
            </a:xfrm>
          </p:grpSpPr>
          <p:sp>
            <p:nvSpPr>
              <p:cNvPr id="12" name="Subtitle 2">
                <a:hlinkClick r:id="rId3"/>
                <a:extLst>
                  <a:ext uri="{FF2B5EF4-FFF2-40B4-BE49-F238E27FC236}">
                    <a16:creationId xmlns:a16="http://schemas.microsoft.com/office/drawing/2014/main" id="{B3730408-BF78-160A-775A-E37DAD0C15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54521" y="5330353"/>
                <a:ext cx="2752728" cy="6216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nrope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>
                    <a:solidFill>
                      <a:srgbClr val="1B1464"/>
                    </a:solidFill>
                  </a:rPr>
                  <a:t>Tap</a:t>
                </a:r>
                <a:r>
                  <a:rPr lang="en-US" sz="1600" dirty="0">
                    <a:solidFill>
                      <a:srgbClr val="1B1464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1B1464"/>
                    </a:solidFill>
                  </a:rPr>
                  <a:t>unduh</a:t>
                </a:r>
                <a:r>
                  <a:rPr lang="en-US" sz="1600" dirty="0">
                    <a:solidFill>
                      <a:srgbClr val="1B1464"/>
                    </a:solidFill>
                  </a:rPr>
                  <a:t> bumper video</a:t>
                </a:r>
              </a:p>
            </p:txBody>
          </p:sp>
          <p:sp>
            <p:nvSpPr>
              <p:cNvPr id="13" name="Arrow: Down 12">
                <a:hlinkClick r:id="rId3"/>
                <a:extLst>
                  <a:ext uri="{FF2B5EF4-FFF2-40B4-BE49-F238E27FC236}">
                    <a16:creationId xmlns:a16="http://schemas.microsoft.com/office/drawing/2014/main" id="{95673A15-7A12-BE09-9858-5D55E3CA914E}"/>
                  </a:ext>
                </a:extLst>
              </p:cNvPr>
              <p:cNvSpPr/>
              <p:nvPr/>
            </p:nvSpPr>
            <p:spPr>
              <a:xfrm>
                <a:off x="8712484" y="5507183"/>
                <a:ext cx="242037" cy="267960"/>
              </a:xfrm>
              <a:prstGeom prst="downArrow">
                <a:avLst/>
              </a:prstGeom>
              <a:solidFill>
                <a:srgbClr val="203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391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52E443-699E-F4E2-D071-DA4A995C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17" y="387175"/>
            <a:ext cx="4030583" cy="77759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5 </a:t>
            </a:r>
            <a:r>
              <a:rPr lang="en-US" sz="4500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500" b="1" dirty="0">
                <a:solidFill>
                  <a:srgbClr val="1B1464"/>
                </a:solidFill>
              </a:rPr>
              <a:t>Tata </a:t>
            </a:r>
            <a:r>
              <a:rPr lang="en-US" sz="4500" b="1" dirty="0" err="1">
                <a:solidFill>
                  <a:srgbClr val="1B1464"/>
                </a:solidFill>
              </a:rPr>
              <a:t>letak</a:t>
            </a:r>
            <a:endParaRPr lang="en-US" sz="4500" b="1" dirty="0">
              <a:solidFill>
                <a:srgbClr val="1B146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2C9967-A774-9015-3740-6B4BD2E54277}"/>
              </a:ext>
            </a:extLst>
          </p:cNvPr>
          <p:cNvGrpSpPr/>
          <p:nvPr/>
        </p:nvGrpSpPr>
        <p:grpSpPr>
          <a:xfrm>
            <a:off x="1364887" y="1750868"/>
            <a:ext cx="9604449" cy="1179369"/>
            <a:chOff x="1364887" y="2114550"/>
            <a:chExt cx="9604449" cy="11793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9D4B0C-8EA9-59FE-F9A0-AFD64520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212" y="2114550"/>
              <a:ext cx="3724179" cy="117936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E0FBF1-7490-BE35-153F-1611CC3ED827}"/>
                </a:ext>
              </a:extLst>
            </p:cNvPr>
            <p:cNvCxnSpPr>
              <a:cxnSpLocks/>
            </p:cNvCxnSpPr>
            <p:nvPr/>
          </p:nvCxnSpPr>
          <p:spPr>
            <a:xfrm>
              <a:off x="1364887" y="2114550"/>
              <a:ext cx="9604449" cy="0"/>
            </a:xfrm>
            <a:prstGeom prst="line">
              <a:avLst/>
            </a:prstGeom>
            <a:ln>
              <a:solidFill>
                <a:srgbClr val="107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BDB770-CB1D-40E4-85A8-0699160F062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887" y="3293919"/>
              <a:ext cx="9604449" cy="0"/>
            </a:xfrm>
            <a:prstGeom prst="line">
              <a:avLst/>
            </a:prstGeom>
            <a:ln>
              <a:solidFill>
                <a:srgbClr val="107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ft Brace 16">
            <a:extLst>
              <a:ext uri="{FF2B5EF4-FFF2-40B4-BE49-F238E27FC236}">
                <a16:creationId xmlns:a16="http://schemas.microsoft.com/office/drawing/2014/main" id="{825EFEB5-3578-1F39-250C-B93A24BF3E66}"/>
              </a:ext>
            </a:extLst>
          </p:cNvPr>
          <p:cNvSpPr/>
          <p:nvPr/>
        </p:nvSpPr>
        <p:spPr>
          <a:xfrm>
            <a:off x="1080441" y="1750868"/>
            <a:ext cx="142223" cy="1179360"/>
          </a:xfrm>
          <a:prstGeom prst="leftBrace">
            <a:avLst/>
          </a:prstGeom>
          <a:ln>
            <a:solidFill>
              <a:srgbClr val="203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052CCD-0522-7783-5387-3132423240F4}"/>
              </a:ext>
            </a:extLst>
          </p:cNvPr>
          <p:cNvSpPr/>
          <p:nvPr/>
        </p:nvSpPr>
        <p:spPr>
          <a:xfrm>
            <a:off x="768713" y="2184684"/>
            <a:ext cx="311728" cy="311728"/>
          </a:xfrm>
          <a:prstGeom prst="ellipse">
            <a:avLst/>
          </a:prstGeom>
          <a:solidFill>
            <a:srgbClr val="203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CB3F5-19CA-705B-845F-0406BF8AA545}"/>
              </a:ext>
            </a:extLst>
          </p:cNvPr>
          <p:cNvSpPr txBox="1"/>
          <p:nvPr/>
        </p:nvSpPr>
        <p:spPr>
          <a:xfrm>
            <a:off x="1364886" y="4077143"/>
            <a:ext cx="5272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11111"/>
                </a:solidFill>
              </a:rPr>
              <a:t>Tinggi logo Indonesia’s </a:t>
            </a:r>
            <a:r>
              <a:rPr lang="en-US" dirty="0" err="1">
                <a:solidFill>
                  <a:srgbClr val="111111"/>
                </a:solidFill>
              </a:rPr>
              <a:t>FoLu</a:t>
            </a:r>
            <a:r>
              <a:rPr lang="en-US" dirty="0">
                <a:solidFill>
                  <a:srgbClr val="111111"/>
                </a:solidFill>
              </a:rPr>
              <a:t> Net Sink 2030 </a:t>
            </a:r>
            <a:r>
              <a:rPr lang="en-US" dirty="0" err="1">
                <a:solidFill>
                  <a:srgbClr val="111111"/>
                </a:solidFill>
              </a:rPr>
              <a:t>seukuran</a:t>
            </a:r>
            <a:r>
              <a:rPr lang="en-US" dirty="0">
                <a:solidFill>
                  <a:srgbClr val="111111"/>
                </a:solidFill>
              </a:rPr>
              <a:t> dengan logogram pada logo KLHK.</a:t>
            </a:r>
          </a:p>
          <a:p>
            <a:endParaRPr lang="en-US" dirty="0">
              <a:solidFill>
                <a:srgbClr val="111111"/>
              </a:solidFill>
            </a:endParaRPr>
          </a:p>
          <a:p>
            <a:r>
              <a:rPr lang="en-US" dirty="0">
                <a:solidFill>
                  <a:srgbClr val="111111"/>
                </a:solidFill>
              </a:rPr>
              <a:t>Jika </a:t>
            </a:r>
            <a:r>
              <a:rPr lang="en-US" dirty="0" err="1">
                <a:solidFill>
                  <a:srgbClr val="111111"/>
                </a:solidFill>
              </a:rPr>
              <a:t>disematkan</a:t>
            </a:r>
            <a:r>
              <a:rPr lang="en-US" dirty="0">
                <a:solidFill>
                  <a:srgbClr val="111111"/>
                </a:solidFill>
              </a:rPr>
              <a:t> pada </a:t>
            </a:r>
            <a:r>
              <a:rPr lang="en-US" dirty="0" err="1">
                <a:solidFill>
                  <a:srgbClr val="111111"/>
                </a:solidFill>
              </a:rPr>
              <a:t>desain</a:t>
            </a:r>
            <a:r>
              <a:rPr lang="en-US" dirty="0">
                <a:solidFill>
                  <a:srgbClr val="111111"/>
                </a:solidFill>
              </a:rPr>
              <a:t> poster, konten media </a:t>
            </a:r>
            <a:r>
              <a:rPr lang="en-US" dirty="0" err="1">
                <a:solidFill>
                  <a:srgbClr val="111111"/>
                </a:solidFill>
              </a:rPr>
              <a:t>sosial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maka</a:t>
            </a:r>
            <a:r>
              <a:rPr lang="en-US" dirty="0">
                <a:solidFill>
                  <a:srgbClr val="111111"/>
                </a:solidFill>
              </a:rPr>
              <a:t> logo KLHK </a:t>
            </a:r>
            <a:r>
              <a:rPr lang="en-US" dirty="0" err="1">
                <a:solidFill>
                  <a:srgbClr val="111111"/>
                </a:solidFill>
              </a:rPr>
              <a:t>berada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disebelah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kiri</a:t>
            </a:r>
            <a:r>
              <a:rPr lang="en-US" dirty="0">
                <a:solidFill>
                  <a:srgbClr val="111111"/>
                </a:solidFill>
              </a:rPr>
              <a:t>. Logo Indonesia’s </a:t>
            </a:r>
            <a:r>
              <a:rPr lang="en-US" dirty="0" err="1">
                <a:solidFill>
                  <a:srgbClr val="111111"/>
                </a:solidFill>
              </a:rPr>
              <a:t>FoLu</a:t>
            </a:r>
            <a:r>
              <a:rPr lang="en-US" dirty="0">
                <a:solidFill>
                  <a:srgbClr val="111111"/>
                </a:solidFill>
              </a:rPr>
              <a:t> Net Sink </a:t>
            </a:r>
            <a:r>
              <a:rPr lang="en-US" dirty="0" err="1">
                <a:solidFill>
                  <a:srgbClr val="111111"/>
                </a:solidFill>
              </a:rPr>
              <a:t>disebelah</a:t>
            </a:r>
            <a:r>
              <a:rPr lang="en-US" dirty="0">
                <a:solidFill>
                  <a:srgbClr val="111111"/>
                </a:solidFill>
              </a:rPr>
              <a:t> kanan.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877442-5539-C095-ECE5-CBC9E495CB51}"/>
              </a:ext>
            </a:extLst>
          </p:cNvPr>
          <p:cNvGrpSpPr/>
          <p:nvPr/>
        </p:nvGrpSpPr>
        <p:grpSpPr>
          <a:xfrm>
            <a:off x="7105212" y="4002618"/>
            <a:ext cx="2558333" cy="1828852"/>
            <a:chOff x="7105212" y="3636819"/>
            <a:chExt cx="2558333" cy="18288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B72574-5E84-F469-549C-EE7867EF94E9}"/>
                </a:ext>
              </a:extLst>
            </p:cNvPr>
            <p:cNvSpPr/>
            <p:nvPr/>
          </p:nvSpPr>
          <p:spPr>
            <a:xfrm>
              <a:off x="7105212" y="3636819"/>
              <a:ext cx="2558333" cy="18288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3490D0-0C1A-4F9C-2C7B-F4477AA44A4B}"/>
                </a:ext>
              </a:extLst>
            </p:cNvPr>
            <p:cNvSpPr/>
            <p:nvPr/>
          </p:nvSpPr>
          <p:spPr>
            <a:xfrm>
              <a:off x="7249392" y="3787957"/>
              <a:ext cx="394853" cy="3948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304FE6-6F34-0AAE-828F-9A1D81EA758A}"/>
                </a:ext>
              </a:extLst>
            </p:cNvPr>
            <p:cNvSpPr/>
            <p:nvPr/>
          </p:nvSpPr>
          <p:spPr>
            <a:xfrm>
              <a:off x="8571206" y="3787957"/>
              <a:ext cx="897082" cy="39485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1F4E96-5106-1C09-02C4-4E38BA517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9" y="1750868"/>
            <a:ext cx="1575646" cy="17654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9CBDE-7052-E733-AF74-44FF2D06BA39}"/>
              </a:ext>
            </a:extLst>
          </p:cNvPr>
          <p:cNvCxnSpPr>
            <a:cxnSpLocks/>
          </p:cNvCxnSpPr>
          <p:nvPr/>
        </p:nvCxnSpPr>
        <p:spPr>
          <a:xfrm>
            <a:off x="1364886" y="3516326"/>
            <a:ext cx="9604449" cy="0"/>
          </a:xfrm>
          <a:prstGeom prst="line">
            <a:avLst/>
          </a:prstGeom>
          <a:ln>
            <a:solidFill>
              <a:srgbClr val="107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2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Manrope</vt:lpstr>
      <vt:lpstr>Arial</vt:lpstr>
      <vt:lpstr>Calibri</vt:lpstr>
      <vt:lpstr>Nunito Sans</vt:lpstr>
      <vt:lpstr>Office Theme</vt:lpstr>
      <vt:lpstr>INDONESIA’s  FOLU NET SINK 2030</vt:lpstr>
      <vt:lpstr>PowerPoint Presentation</vt:lpstr>
      <vt:lpstr>1 | Huruf</vt:lpstr>
      <vt:lpstr>2 | Warna</vt:lpstr>
      <vt:lpstr>3 | Logo</vt:lpstr>
      <vt:lpstr>4 | Bumper</vt:lpstr>
      <vt:lpstr>5 | Tata letak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INDONESIA’s  FOLU NET SINK 2030</dc:title>
  <dc:creator>PANDU ADITYA AFFANDI</dc:creator>
  <cp:lastModifiedBy>PANDU ADITYA AFFANDI</cp:lastModifiedBy>
  <cp:revision>52</cp:revision>
  <dcterms:created xsi:type="dcterms:W3CDTF">2022-09-09T02:48:09Z</dcterms:created>
  <dcterms:modified xsi:type="dcterms:W3CDTF">2025-01-03T06:24:07Z</dcterms:modified>
</cp:coreProperties>
</file>